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1" r:id="rId87"/>
    <p:sldId id="340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4" r:id="rId120"/>
    <p:sldId id="373" r:id="rId121"/>
    <p:sldId id="376" r:id="rId122"/>
    <p:sldId id="375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4" r:id="rId140"/>
    <p:sldId id="393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AspNetCore.JsonPatch/" TargetMode="External"/><Relationship Id="rId2" Type="http://schemas.openxmlformats.org/officeDocument/2006/relationships/hyperlink" Target="https://datatracker.ietf.org/doc/html/rfc6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routing?view=aspnetcore-6.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advanced/formatting?view=aspnetcore-6.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43542"/>
          </a:xfrm>
        </p:spPr>
        <p:txBody>
          <a:bodyPr>
            <a:normAutofit/>
          </a:bodyPr>
          <a:lstStyle/>
          <a:p>
            <a:r>
              <a:rPr lang="en-US" dirty="0"/>
              <a:t>ASPNETCORE6RESTAPI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0D0F-DD9B-427C-A01E-BAEE9645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Application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4A69-230D-4CCD-8710-87DBC67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26"/>
            <a:ext cx="981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5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C2DA1-04A0-4682-831C-B5CC1A2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69"/>
            <a:ext cx="9572920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2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C3F6-FFB4-4EAA-B73C-0F708533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444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7ED9C-49E2-4888-B52C-D572090C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" y="1316382"/>
            <a:ext cx="10910089" cy="55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1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97C5-E9DA-46E1-8C61-3FEF26EC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627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864C-D265-442E-9684-AA794A62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052"/>
            <a:ext cx="9041048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CDB2-BB9E-44B5-886B-AC015A63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2383"/>
          </a:xfrm>
        </p:spPr>
        <p:txBody>
          <a:bodyPr/>
          <a:lstStyle/>
          <a:p>
            <a:r>
              <a:rPr lang="en-US" dirty="0"/>
              <a:t>Partially update a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707C6-7070-46C0-AFC3-5379176A6C29}"/>
              </a:ext>
            </a:extLst>
          </p:cNvPr>
          <p:cNvSpPr txBox="1"/>
          <p:nvPr/>
        </p:nvSpPr>
        <p:spPr>
          <a:xfrm>
            <a:off x="427160" y="1145696"/>
            <a:ext cx="678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https://datatracker.ietf.org/doc/html/rfc6902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https://www.nuget.org/packages/Microsoft.AspNetCore.JsonPatch/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7F9E-8489-414C-B06A-F840F843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8454"/>
            <a:ext cx="8613018" cy="46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1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1320-A853-4B35-BE6C-C1B54400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Install two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1F475-8B70-469B-BDCE-6FAF4040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85"/>
            <a:ext cx="12192000" cy="33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57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23A4-AF71-4F1D-9B3E-7FD5E4C9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3AEDD-499C-413D-8C8D-B5EAA065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6"/>
            <a:ext cx="12192000" cy="2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94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F3A-3E66-4936-B183-0CCBCC88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Still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8C57C-8ACA-4743-8F6F-3C8939E3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17"/>
            <a:ext cx="9616884" cy="54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5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8D87-3EC9-468E-A8AF-830E4E37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1461"/>
          </a:xfrm>
        </p:spPr>
        <p:txBody>
          <a:bodyPr/>
          <a:lstStyle/>
          <a:p>
            <a:r>
              <a:rPr lang="en-US" dirty="0"/>
              <a:t>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1512-CEB4-44F6-93D7-AC4EBEAA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38" y="1152938"/>
            <a:ext cx="8246745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98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6C4-A832-4CD7-B582-7016AEB2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4E26-AD95-48F2-8733-D05CF414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90"/>
            <a:ext cx="10184472" cy="54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28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F3FA-7BBD-497F-BA03-1E2BFF16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GET to verify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64BC-405C-4216-8279-D8815E5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6" y="1515164"/>
            <a:ext cx="902688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38D6-F92E-41D7-A796-E85C8A92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3548"/>
          </a:xfrm>
        </p:spPr>
        <p:txBody>
          <a:bodyPr/>
          <a:lstStyle/>
          <a:p>
            <a:r>
              <a:rPr lang="en-US" dirty="0"/>
              <a:t>Navigate to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EE96-1D02-4A2C-97DF-900255E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1" y="1201530"/>
            <a:ext cx="9391650" cy="4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2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8365-FD70-46BD-AE84-8552EE5B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696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(update 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6BB2-AF1E-431B-9319-6FA8C241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" y="1519582"/>
            <a:ext cx="10142220" cy="53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6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9D2-2065-47D3-A8D4-5440865A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Check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A1C3B-E996-4DB7-ACAD-DE832DD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52"/>
            <a:ext cx="8911451" cy="51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2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B0B1-E763-4C00-9CB5-D665E3BF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INVALID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9BF90-7594-435C-A604-72CB73E2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522"/>
            <a:ext cx="9313247" cy="51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40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B737-E19C-48A5-9307-6E6BE203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748"/>
          </a:xfrm>
        </p:spPr>
        <p:txBody>
          <a:bodyPr/>
          <a:lstStyle/>
          <a:p>
            <a:r>
              <a:rPr lang="en-US" dirty="0"/>
              <a:t>PATCH update (multiple)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54E8-375D-4631-AEA0-C87F7F62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8" y="1320799"/>
            <a:ext cx="8518973" cy="54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0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17DB8-FE72-403D-9A66-1D835C0B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2" y="1546087"/>
            <a:ext cx="10888429" cy="5276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A5D63-C7BD-40E4-8B3D-1A8332E0C0CF}"/>
              </a:ext>
            </a:extLst>
          </p:cNvPr>
          <p:cNvSpPr txBox="1"/>
          <p:nvPr/>
        </p:nvSpPr>
        <p:spPr>
          <a:xfrm>
            <a:off x="224376" y="1176755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</p:spTree>
    <p:extLst>
      <p:ext uri="{BB962C8B-B14F-4D97-AF65-F5344CB8AC3E}">
        <p14:creationId xmlns:p14="http://schemas.microsoft.com/office/powerpoint/2010/main" val="3326403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3CE5A-1F02-4F8A-BBF0-6E0C61ED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043"/>
            <a:ext cx="7858002" cy="54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9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732-DA8B-4B80-9E3F-BA9B4E4E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9EAFF-B7C0-43FA-809C-5510697C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130"/>
            <a:ext cx="7147019" cy="55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59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EFD8-70FB-4A71-98EB-FE4BCE1466E9}"/>
              </a:ext>
            </a:extLst>
          </p:cNvPr>
          <p:cNvSpPr txBox="1"/>
          <p:nvPr/>
        </p:nvSpPr>
        <p:spPr>
          <a:xfrm>
            <a:off x="106018" y="1122018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5C5DE-401A-4005-B52E-D72A180B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" y="1594888"/>
            <a:ext cx="7279008" cy="52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88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D987-CCE5-432A-9A2F-8A2A0AF6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0231-8925-4F94-B166-CE48DC97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0"/>
            <a:ext cx="11487940" cy="56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25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7202-727A-4AB0-9193-FC5A993C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01"/>
          </a:xfrm>
        </p:spPr>
        <p:txBody>
          <a:bodyPr/>
          <a:lstStyle/>
          <a:p>
            <a:r>
              <a:rPr lang="en-US" dirty="0"/>
              <a:t>HTTP DELETE –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7A609-8425-422F-9599-35410E55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" y="1228357"/>
            <a:ext cx="12192000" cy="5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C0AC-1980-4A1D-BB44-6F9C93A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EB55-098E-444C-A824-40CEE764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5"/>
            <a:ext cx="11856065" cy="4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09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4180-B7BD-4CA8-900C-F9D115CA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GET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230D6-31A9-4607-982E-1A973D26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12192000" cy="53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03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570-ED13-4014-A7B7-B6313F52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164" y="3080702"/>
            <a:ext cx="8080099" cy="509465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services and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126382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AFAE-C4AF-469F-BA8D-25AE09C1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CREATEBUILDER – Defaults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5762E-EB1A-448B-9589-38AE0BB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026"/>
            <a:ext cx="12192000" cy="21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335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157-991B-4297-9BCB-9A964587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170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builder – defaults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5A8-AFD9-44FD-A041-830F27F3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" y="1116690"/>
            <a:ext cx="6267819" cy="5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34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5DA-C1E7-48C6-BF3B-5576973A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7" y="737799"/>
            <a:ext cx="11029616" cy="44667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builder – defaults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53CD4-E832-40F7-B240-BA5CAB72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0" y="1258465"/>
            <a:ext cx="105156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6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2A7-D32A-4D03-AB49-D935F630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Add LOGGER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D386-F708-406F-A808-C6AA2388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264"/>
            <a:ext cx="9126000" cy="56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7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7D5D-DB4E-42AB-8806-7A6F986D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1035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Observe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29F63-0BA5-4754-B826-E2A62D2A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" y="1137263"/>
            <a:ext cx="12192000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91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A2E4-E32F-46AD-9910-E7B41938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42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default to warning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A7293-08FB-422E-B1C8-02489648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144"/>
            <a:ext cx="11610808" cy="51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34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5401-5116-4FCF-989A-39FBB00D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9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namespace (</a:t>
            </a:r>
            <a:r>
              <a:rPr lang="en-US" dirty="0" err="1"/>
              <a:t>UserInfo.api.controllers</a:t>
            </a:r>
            <a:r>
              <a:rPr lang="en-US" dirty="0"/>
              <a:t>)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3B13B-75C7-4D51-8D38-A43D6726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96" y="1258751"/>
            <a:ext cx="11706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005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6B13-8911-4962-AB67-F5169BB2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Add namespace (</a:t>
            </a:r>
            <a:r>
              <a:rPr lang="en-US" dirty="0" err="1"/>
              <a:t>UserInfo.api.controllers</a:t>
            </a:r>
            <a:r>
              <a:rPr lang="en-US" dirty="0"/>
              <a:t>)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20D5F-B1F8-4FD8-90B6-6C360C60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28"/>
            <a:ext cx="12192000" cy="32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ED2-5D11-4185-B5F5-892D3229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43700-0E16-4503-9C5C-21CBCBF3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2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7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DB32-59F0-45A8-85CA-87DC7EE8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9374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500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CB510-2633-4097-B352-529C31A0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38" y="1294296"/>
            <a:ext cx="12192000" cy="55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58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A3EF-A35C-476D-ADB8-EB7A9DF1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your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2764-BB7D-4385-8042-462A979C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9" y="1122521"/>
            <a:ext cx="12192000" cy="54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00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B4B6-E87D-474F-8B4F-94E1F45F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1027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EA952-E797-48BB-8712-5681BDF1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" y="1333016"/>
            <a:ext cx="11325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1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F141-2B4D-4D1D-BFCA-C15117C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322"/>
          </a:xfrm>
        </p:spPr>
        <p:txBody>
          <a:bodyPr/>
          <a:lstStyle/>
          <a:p>
            <a:r>
              <a:rPr lang="en-US" dirty="0" err="1"/>
              <a:t>Serilog</a:t>
            </a:r>
            <a:r>
              <a:rPr lang="en-US" dirty="0"/>
              <a:t> (Install NUGET PACKAGES)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65910-FC3C-4586-AF0C-5E975322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391478"/>
            <a:ext cx="118586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57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AAED-A962-45B9-8FA3-9E8E105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F101-204F-4140-BDD9-7CBEDF5A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04"/>
            <a:ext cx="12192000" cy="45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F2A-5B8C-44E6-A8C6-4E000D6C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F21BD-52AF-4568-8B44-3FC0A2BF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068"/>
            <a:ext cx="12192000" cy="4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76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FE56-D952-4657-A483-8FF728E8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FATAL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6D81C-5778-4D6D-BE47-476790D4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70" y="1192696"/>
            <a:ext cx="10592479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665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66D3-83B6-458B-A1F4-E39F6E76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1461"/>
          </a:xfrm>
        </p:spPr>
        <p:txBody>
          <a:bodyPr/>
          <a:lstStyle/>
          <a:p>
            <a:r>
              <a:rPr lang="en-US" dirty="0"/>
              <a:t>Logs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A060-CC22-4D47-BC8D-B1BEAE79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71"/>
            <a:ext cx="12192000" cy="134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D1D9B-149A-4824-8966-D6DF7717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794"/>
            <a:ext cx="9725891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9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3836-9E0D-4529-98F0-6DEF0BC8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AA4F6-F9A7-4B95-B84E-96046336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1"/>
            <a:ext cx="12192000" cy="51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11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A2E-AC4C-4B32-A372-8DFDF2F7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0487"/>
          </a:xfrm>
        </p:spPr>
        <p:txBody>
          <a:bodyPr/>
          <a:lstStyle/>
          <a:p>
            <a:r>
              <a:rPr lang="en-US" dirty="0"/>
              <a:t>Dependency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1687-3D01-43A5-A4F4-3A6A06A7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643"/>
            <a:ext cx="11049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CBB3F-5FED-4D8C-B7F6-5EF3B125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7269"/>
            <a:ext cx="12192000" cy="31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7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7AD-1AC1-4243-B82B-D67F91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4F893-5D30-433D-896D-09773090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7"/>
            <a:ext cx="8354577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81F0-2A92-4ADE-8DE1-9CA2FFC9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Use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3D105-5FD1-4C1E-AD12-494258AB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49"/>
            <a:ext cx="12192000" cy="15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47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1F90-B0A7-4E9D-895B-F36115CD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15827"/>
          </a:xfrm>
        </p:spPr>
        <p:txBody>
          <a:bodyPr/>
          <a:lstStyle/>
          <a:p>
            <a:r>
              <a:rPr lang="en-US" dirty="0"/>
              <a:t>TEST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A8C3E-482C-45CD-98E5-3C363EF4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347305"/>
            <a:ext cx="12192000" cy="39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17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C8A5-657C-43BD-A1B2-EBAF7A1E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IMailService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3242-2D81-4F93-9A81-FA5BD065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878"/>
            <a:ext cx="12192000" cy="56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3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6010-45D8-4155-AC62-FB06D275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MAIL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0811-8E3E-4A69-8EDB-5FA264DF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12192000" cy="56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34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81DA-74DA-45A2-8BDA-514E9AE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Use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4497D-BF24-4B07-96EE-7B6719F7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55"/>
            <a:ext cx="12192000" cy="1821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C79FC-409D-42C3-AE92-770E8FB7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1055"/>
            <a:ext cx="12192000" cy="35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98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AF20-4386-4949-BD84-7AE6F993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801"/>
          </a:xfrm>
        </p:spPr>
        <p:txBody>
          <a:bodyPr/>
          <a:lstStyle/>
          <a:p>
            <a:r>
              <a:rPr lang="en-US" dirty="0"/>
              <a:t>Debug /RELEASE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37A-45DE-45B9-B15B-163ED252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" y="1152260"/>
            <a:ext cx="12192000" cy="27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4961D-09F1-442A-ADBD-EF1EC622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" y="4037496"/>
            <a:ext cx="12192000" cy="28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4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1959-F42E-41B9-8D35-39ABC884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3601"/>
          </a:xfrm>
        </p:spPr>
        <p:txBody>
          <a:bodyPr>
            <a:normAutofit fontScale="90000"/>
          </a:bodyPr>
          <a:lstStyle/>
          <a:p>
            <a:r>
              <a:rPr lang="en-US" dirty="0"/>
              <a:t>Test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59568-5E9B-4BAB-8898-1020D0C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2" y="1113182"/>
            <a:ext cx="11900976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8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D6E8-5CBD-479B-8DFD-D05945D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170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data store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751EC-C5E0-4635-B8DF-D612A37C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599"/>
            <a:ext cx="12192000" cy="42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66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E9F1-576D-442E-8DCC-E47D6EC4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5687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data store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F716-EAC5-4213-AAD8-07DE4BCA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903"/>
            <a:ext cx="12192000" cy="351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AF952-8109-473B-A591-B5448572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7631"/>
            <a:ext cx="12192000" cy="14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D732-60CA-4F21-BEC7-966BFCD9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Configuration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4205D-3224-439F-9B23-B86B6A3C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522"/>
            <a:ext cx="11344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4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C0D3-FE1B-48D7-8580-B425C1A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5902-2ECF-425A-9A49-DEBC9AD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10925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0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4822-2407-4758-ABFF-0986BD2F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DEFAULT builder – add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12AE2-0F26-4B58-8BB0-779AB970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6"/>
            <a:ext cx="12192000" cy="52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0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7735-13BD-477E-9826-1ABB0914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Take configurations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EA0D2-6CCE-497E-9AD0-6BED24A2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441"/>
            <a:ext cx="12192000" cy="42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17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7735-13BD-477E-9826-1ABB0914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Take configurations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DAA9B-8C2E-4630-A1CF-0E403586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0" y="1273515"/>
            <a:ext cx="12192000" cy="3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8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6F96-0585-4D2F-9957-A8ECEB90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314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A0221-EF69-4D62-B5E3-EE5F78D6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" y="1134170"/>
            <a:ext cx="12098332" cy="5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5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CB22-AB9C-495B-8032-7624ADF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99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B518E-9FA2-4301-868C-506B7ABF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66"/>
            <a:ext cx="9975908" cy="56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33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E3E3-0A73-4166-B55D-84704B32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108"/>
          </a:xfrm>
        </p:spPr>
        <p:txBody>
          <a:bodyPr>
            <a:normAutofit fontScale="90000"/>
          </a:bodyPr>
          <a:lstStyle/>
          <a:p>
            <a:r>
              <a:rPr lang="en-US" dirty="0"/>
              <a:t>APPSETTINGS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B74C7-05B8-4153-8E19-B529F7EC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" y="1390690"/>
            <a:ext cx="93059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0DAA0-EEF2-4F63-9A20-2449855B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" y="3932312"/>
            <a:ext cx="10706100" cy="28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274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4D34-FE0E-4C2D-81AC-B141EE87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2769"/>
          </a:xfrm>
        </p:spPr>
        <p:txBody>
          <a:bodyPr>
            <a:normAutofit fontScale="90000"/>
          </a:bodyPr>
          <a:lstStyle/>
          <a:p>
            <a:r>
              <a:rPr lang="en-US" dirty="0"/>
              <a:t>debug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E203-ADEC-46CD-A3C7-C5B7FA2E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25"/>
            <a:ext cx="12192000" cy="57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69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D058-C580-4B97-AEE7-ED0B3853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748"/>
          </a:xfrm>
        </p:spPr>
        <p:txBody>
          <a:bodyPr/>
          <a:lstStyle/>
          <a:p>
            <a:r>
              <a:rPr lang="en-US" dirty="0"/>
              <a:t>Change environment to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A6FD9-11D8-4682-AF67-6A70A44D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219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772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D624-D4B1-4D8E-B275-6E61DCB9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95F8D-A29D-447B-B9FF-0AE55301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" y="1440278"/>
            <a:ext cx="10922000" cy="53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22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4514-C628-4ECD-B3A7-C5A3A7DE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it back to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82E38-5C29-47F3-BEBA-20BF060C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4" y="1244055"/>
            <a:ext cx="11968552" cy="5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90C-8968-4930-8D9D-D6081987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853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0333-7085-4FFE-8B9D-6990541D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10"/>
            <a:ext cx="7445360" cy="57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861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4FA6-5F28-4D04-B9B8-6D11B964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16" y="3013989"/>
            <a:ext cx="1596885" cy="470220"/>
          </a:xfrm>
        </p:spPr>
        <p:txBody>
          <a:bodyPr>
            <a:normAutofit fontScale="90000"/>
          </a:bodyPr>
          <a:lstStyle/>
          <a:p>
            <a:r>
              <a:rPr lang="en-US" dirty="0"/>
              <a:t>EFCORE</a:t>
            </a:r>
          </a:p>
        </p:txBody>
      </p:sp>
    </p:spTree>
    <p:extLst>
      <p:ext uri="{BB962C8B-B14F-4D97-AF65-F5344CB8AC3E}">
        <p14:creationId xmlns:p14="http://schemas.microsoft.com/office/powerpoint/2010/main" val="32818455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0396-49F9-4F4D-810F-E22C6E54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41"/>
          </a:xfrm>
        </p:spPr>
        <p:txBody>
          <a:bodyPr>
            <a:normAutofit fontScale="90000"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FE613-076B-4CD2-9BCB-A4278940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397"/>
            <a:ext cx="11095042" cy="57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2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1351-543B-4098-93BD-EDBB7DDB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3147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6776C-8684-49A7-BC0F-43D220CDF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828"/>
            <a:ext cx="7475493" cy="56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7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D35F-0E83-477E-BDFF-959CEE9C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CF1CF-86C6-4004-B2BB-CE54FD7D1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35" y="1374951"/>
            <a:ext cx="11029950" cy="1870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8BACB-4D17-48D0-A347-83800744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4225"/>
            <a:ext cx="113823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24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1459-59FE-4EFA-82E5-C7B8B06F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DBCOntext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28513-3D84-433D-8C47-806AE4E9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35"/>
            <a:ext cx="12192000" cy="45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04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791D-62E3-44A6-B3D2-3FA4E7D3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dbcontext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AA2BE-E2B9-41C6-957F-7C6A9E81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68"/>
            <a:ext cx="12192000" cy="3710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3B54F-75BF-4E8D-AE21-AC4F1CD8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8964"/>
            <a:ext cx="7851196" cy="13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643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E3BB-A9A1-40B9-832C-8DBBC17C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823"/>
          </a:xfrm>
        </p:spPr>
        <p:txBody>
          <a:bodyPr/>
          <a:lstStyle/>
          <a:p>
            <a:r>
              <a:rPr lang="en-US" dirty="0"/>
              <a:t>Add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58A1C-48C7-432C-87AF-791F11DD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979"/>
            <a:ext cx="12192000" cy="5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44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671A-A3C6-4209-95A9-8F1959B5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Dbcontext</a:t>
            </a:r>
            <a:r>
              <a:rPr lang="en-US" dirty="0"/>
              <a:t> options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9D6B6-1425-4086-A431-D4232026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645"/>
            <a:ext cx="12192000" cy="44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391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FD9F-245C-47BB-A6BC-4E704642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UserInfoCOntext</a:t>
            </a:r>
            <a:r>
              <a:rPr lang="en-US" dirty="0"/>
              <a:t>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1CE8A-AD81-415D-BE84-D0D515FF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18705"/>
            <a:ext cx="12192000" cy="5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5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6474-87B8-4BC0-9689-50C96E30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44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dbcontextoptions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8BEFE-F825-4576-AE49-68B8D173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2" y="1160187"/>
            <a:ext cx="12192000" cy="11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720E-11DD-4489-910E-12C8F6A9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run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54A6-EF4B-473B-8484-428DC534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3"/>
            <a:ext cx="12192000" cy="4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73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153B-5DEA-48CE-BB5E-F273F207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F6B5-3051-4414-9CFC-F2AEF61F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159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C37B8-826D-4C8A-975E-A46F92CE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2598"/>
            <a:ext cx="12192000" cy="26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06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BD73-D879-40D0-A862-8126F244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360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B4795-A1EB-4C25-9288-7180E6F0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0"/>
            <a:ext cx="12192000" cy="56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7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F202-4502-4359-9091-094433EF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PGADMIN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5452-9CF6-4C1C-B132-3B6EBBB2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" y="1272208"/>
            <a:ext cx="2576757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705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04F2-09D1-4DFE-8693-94186CDB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A05FB-F81C-4A12-ACB4-869E5125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013" y="1329635"/>
            <a:ext cx="8650686" cy="5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43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B646-C5B2-4407-884A-A09CA7B9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42796-E9BA-4D40-8879-E1963A10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783"/>
            <a:ext cx="12192000" cy="2639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F5AE4-3322-4292-8E27-D38C4C59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6826"/>
            <a:ext cx="12192000" cy="9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15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A8AA-73DF-438D-AAA4-3B7FFB1F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/>
          <a:lstStyle/>
          <a:p>
            <a:r>
              <a:rPr lang="en-US" dirty="0"/>
              <a:t>Data seed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4327B-E4B4-4F83-BCD2-173C0D8D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470"/>
            <a:ext cx="12192000" cy="55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944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A8AA-73DF-438D-AAA4-3B7FFB1F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/>
          <a:lstStyle/>
          <a:p>
            <a:r>
              <a:rPr lang="en-US" dirty="0"/>
              <a:t>Data seed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E84D4-FF7D-40B7-925D-08D603E9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877"/>
            <a:ext cx="9493231" cy="55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138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F650-27EB-4D61-8E23-83162E6E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7219"/>
          </a:xfrm>
        </p:spPr>
        <p:txBody>
          <a:bodyPr/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1CF89-2A5B-4BF7-BBC6-E64803C3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190"/>
            <a:ext cx="12192000" cy="1444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8B67B-3925-40B2-BCEC-BAAA5B0C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3987"/>
            <a:ext cx="12192000" cy="9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86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F5BD-B0C8-45F0-8D3F-068D557B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2539"/>
          </a:xfrm>
        </p:spPr>
        <p:txBody>
          <a:bodyPr/>
          <a:lstStyle/>
          <a:p>
            <a:r>
              <a:rPr lang="en-US" dirty="0" err="1"/>
              <a:t>UpdateDatabase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7724-D7AD-4CB7-AD07-85330ED0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676"/>
            <a:ext cx="12192000" cy="201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2C2B8-F067-4E5A-B71A-A191BE07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3823"/>
            <a:ext cx="12017342" cy="26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3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C9C-552C-4837-9E1A-AB7E7250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61"/>
          </a:xfrm>
        </p:spPr>
        <p:txBody>
          <a:bodyPr>
            <a:normAutofit fontScale="90000"/>
          </a:bodyPr>
          <a:lstStyle/>
          <a:p>
            <a:r>
              <a:rPr lang="en-US" dirty="0"/>
              <a:t>Storing sensitive data – DEVLOPMENT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FFE7-43B4-491A-80DE-49789DA7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438"/>
            <a:ext cx="12192000" cy="2525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07F64-E409-4052-AA2F-2A61CB0E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16"/>
            <a:ext cx="12192000" cy="30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2C0-3B8B-4AE4-8DD5-327EF516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Dotnet 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15D8E-4564-4FFB-9FCA-5C3F5265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1" y="1188624"/>
            <a:ext cx="9989537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921C7-3C17-408B-8064-D9BB9C318899}"/>
              </a:ext>
            </a:extLst>
          </p:cNvPr>
          <p:cNvSpPr txBox="1"/>
          <p:nvPr/>
        </p:nvSpPr>
        <p:spPr>
          <a:xfrm>
            <a:off x="141357" y="5075583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c to shutdown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484991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C9C-552C-4837-9E1A-AB7E7250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61"/>
          </a:xfrm>
        </p:spPr>
        <p:txBody>
          <a:bodyPr>
            <a:normAutofit fontScale="90000"/>
          </a:bodyPr>
          <a:lstStyle/>
          <a:p>
            <a:r>
              <a:rPr lang="en-US" dirty="0"/>
              <a:t>Storing sensitive data – production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BA74E-3DD5-4149-8657-0520FCBE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" y="1204810"/>
            <a:ext cx="10524565" cy="3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30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9C9C-552C-4837-9E1A-AB7E7250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61"/>
          </a:xfrm>
        </p:spPr>
        <p:txBody>
          <a:bodyPr>
            <a:normAutofit fontScale="90000"/>
          </a:bodyPr>
          <a:lstStyle/>
          <a:p>
            <a:r>
              <a:rPr lang="en-US" dirty="0"/>
              <a:t>Storing sensitive data – production </a:t>
            </a:r>
            <a:r>
              <a:rPr lang="en-US"/>
              <a:t>- 2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63F7C-DBDA-48A9-9F87-EC38F1B8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2" y="1208734"/>
            <a:ext cx="6686054" cy="5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F1B3-EDBD-4B52-B7B2-6A701FA6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C51F-5C94-490E-A2B9-E6C033F1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06"/>
            <a:ext cx="12192000" cy="257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5B711-0D3B-4C52-835F-3DB4EB15F803}"/>
              </a:ext>
            </a:extLst>
          </p:cNvPr>
          <p:cNvSpPr txBox="1"/>
          <p:nvPr/>
        </p:nvSpPr>
        <p:spPr>
          <a:xfrm>
            <a:off x="-44174" y="3935896"/>
            <a:ext cx="43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appsettings.json</a:t>
            </a:r>
            <a:r>
              <a:rPr lang="en-US" dirty="0"/>
              <a:t> that allowed host.</a:t>
            </a:r>
          </a:p>
        </p:txBody>
      </p:sp>
    </p:spTree>
    <p:extLst>
      <p:ext uri="{BB962C8B-B14F-4D97-AF65-F5344CB8AC3E}">
        <p14:creationId xmlns:p14="http://schemas.microsoft.com/office/powerpoint/2010/main" val="15786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B731-FAFE-4ADF-8E7A-F2ACD5AB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Project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6CC9-61BC-4782-AD09-3DB038D9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1232452"/>
            <a:ext cx="12021078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6E4-8703-43EF-8168-E84D4870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weatherforecastcontroller</a:t>
            </a:r>
            <a:r>
              <a:rPr lang="en-US" dirty="0"/>
              <a:t> and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AD2-E821-40D8-81CC-0148A02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" y="1183171"/>
            <a:ext cx="5353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D6E-838D-4174-8121-12D70E59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level statement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44F41-4829-427E-857A-AE12E32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" y="1082260"/>
            <a:ext cx="11996501" cy="5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2BCB-957B-4949-A6DB-2C9CB21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Iapplicationbuilder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9814-D658-4D5A-86BB-68BDB20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70"/>
            <a:ext cx="12192000" cy="444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EE19-CA14-4110-B4A4-18A23CF96BDE}"/>
              </a:ext>
            </a:extLst>
          </p:cNvPr>
          <p:cNvSpPr txBox="1"/>
          <p:nvPr/>
        </p:nvSpPr>
        <p:spPr>
          <a:xfrm>
            <a:off x="-79513" y="5538539"/>
            <a:ext cx="117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IApplicationBuilder</a:t>
            </a:r>
            <a:r>
              <a:rPr lang="en-US" dirty="0"/>
              <a:t> : Provides a mechanism to configure application request pipeline and that’s exactly what we do next.</a:t>
            </a:r>
          </a:p>
          <a:p>
            <a:r>
              <a:rPr lang="en-US" dirty="0"/>
              <a:t> By doing so, how </a:t>
            </a:r>
            <a:r>
              <a:rPr lang="en-US" dirty="0" err="1"/>
              <a:t>ASP.Net</a:t>
            </a:r>
            <a:r>
              <a:rPr lang="en-US" dirty="0"/>
              <a:t> Core will respond to individual HTTP requests. The components that potentially handle these </a:t>
            </a:r>
          </a:p>
          <a:p>
            <a:r>
              <a:rPr lang="en-US" dirty="0"/>
              <a:t> requests are called as </a:t>
            </a:r>
            <a:r>
              <a:rPr lang="en-US" dirty="0" err="1"/>
              <a:t>MiddleWare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9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927-E367-4A27-A000-7BB9228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740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C27-0FA3-4FA3-B9FE-5798053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24"/>
            <a:ext cx="12192000" cy="2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DB6-6B0F-40EA-9A70-CD5650C4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APP.Run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2F47-CA88-4863-A48C-A8DB16B9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10603735" cy="5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DA5-892B-47D1-87E5-985BDF42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A5B97-3DFD-4676-AA90-06B81DCA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43679"/>
            <a:ext cx="33337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645-AAC1-4593-BD3E-4249C55F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en-US" dirty="0"/>
              <a:t>Enable 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7844-5E16-4FC6-AF5E-FB7E5610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" y="1228725"/>
            <a:ext cx="8562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0619-35F7-41D1-AA4A-9FC55F1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628F-2BAA-4C0D-8DAB-0938FBED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6" y="1450873"/>
            <a:ext cx="962977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87266-ED02-4D17-BFC2-222FF1FD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4553125"/>
            <a:ext cx="4876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59B4-82A5-4857-BE17-E45E47F28073}"/>
              </a:ext>
            </a:extLst>
          </p:cNvPr>
          <p:cNvSpPr txBox="1"/>
          <p:nvPr/>
        </p:nvSpPr>
        <p:spPr>
          <a:xfrm>
            <a:off x="5184396" y="5222461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file being interpreted and transformed into UI.</a:t>
            </a:r>
          </a:p>
        </p:txBody>
      </p:sp>
    </p:spTree>
    <p:extLst>
      <p:ext uri="{BB962C8B-B14F-4D97-AF65-F5344CB8AC3E}">
        <p14:creationId xmlns:p14="http://schemas.microsoft.com/office/powerpoint/2010/main" val="15438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91AE-F064-416F-A142-E65051EE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Any other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E3AD-782E-48BD-A83F-F817B8B2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76319"/>
            <a:ext cx="35528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B2B-614D-4AA0-BE42-163C15D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development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AE543-54B9-4675-BFFB-895ED17D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8401050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96FC-D35B-478C-A0C5-B321DC7B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7658-101E-40FF-A3FE-F017AC4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43"/>
            <a:ext cx="11904557" cy="51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E9F3-30B1-4EC1-8AC0-321713E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94" y="1325459"/>
            <a:ext cx="8572500" cy="54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93720-A4FB-4273-B1D4-1813169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8379987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44E-1207-4EBE-A212-88D6835D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C55E-E548-43FB-BB89-8AAC28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22589"/>
            <a:ext cx="457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CB17-B9CC-447C-B63A-45D69A2C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Aspnetcore_environment</a:t>
            </a:r>
            <a:r>
              <a:rPr lang="en-US" dirty="0"/>
              <a:t> =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0E86B-8EE2-45DD-820B-C28D98B1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0119842" cy="56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423-1955-4D8D-827D-8349053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23" y="3145871"/>
            <a:ext cx="4452202" cy="406025"/>
          </a:xfrm>
        </p:spPr>
        <p:txBody>
          <a:bodyPr>
            <a:normAutofit fontScale="90000"/>
          </a:bodyPr>
          <a:lstStyle/>
          <a:p>
            <a:r>
              <a:rPr lang="en-US" dirty="0"/>
              <a:t>API and return responses</a:t>
            </a:r>
          </a:p>
        </p:txBody>
      </p:sp>
    </p:spTree>
    <p:extLst>
      <p:ext uri="{BB962C8B-B14F-4D97-AF65-F5344CB8AC3E}">
        <p14:creationId xmlns:p14="http://schemas.microsoft.com/office/powerpoint/2010/main" val="168928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6A25-EC12-4E10-8AD7-5ECB75B5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builder.services.addcontrollers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047-7735-4BE2-BE41-17DF3CCBCF05}"/>
              </a:ext>
            </a:extLst>
          </p:cNvPr>
          <p:cNvSpPr txBox="1"/>
          <p:nvPr/>
        </p:nvSpPr>
        <p:spPr>
          <a:xfrm>
            <a:off x="245632" y="1409350"/>
            <a:ext cx="833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builder.services.AddControllerWithViews</a:t>
            </a:r>
            <a:r>
              <a:rPr lang="en-US" dirty="0"/>
              <a:t> - -Support for building HTML Razor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4C99-01C7-430B-97F0-494D031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458514"/>
            <a:ext cx="11953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5C5-6A2E-43C9-824F-F7A3CBC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42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A59B2-D248-4A78-A19E-27D126A6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C4A6-DCC4-4171-9FA5-6ED3FEF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2ED8-6650-40DC-B3AE-5A927E05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51"/>
            <a:ext cx="8991600" cy="56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C0-7BF5-47F8-939C-3227A89C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106"/>
            <a:ext cx="11029616" cy="392446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JSON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6A7E-6A46-490B-A842-E18FF096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994147"/>
            <a:ext cx="12192000" cy="5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E81B-8D45-4A29-A2F9-C72DA984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9600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Attribute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2016-EE5E-47C5-997B-E653E84D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8"/>
            <a:ext cx="9833804" cy="5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5361-BC53-488A-9BC1-94B075CC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Enable open </a:t>
            </a:r>
            <a:r>
              <a:rPr lang="en-US" dirty="0" err="1"/>
              <a:t>api</a:t>
            </a:r>
            <a:r>
              <a:rPr lang="en-US" dirty="0"/>
              <a:t>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A253-0C89-443C-837D-8BD1A345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744534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9BE-FFC7-4546-89FF-F9E32928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9370"/>
          </a:xfrm>
        </p:spPr>
        <p:txBody>
          <a:bodyPr/>
          <a:lstStyle/>
          <a:p>
            <a:r>
              <a:rPr lang="en-US" dirty="0"/>
              <a:t>Routing in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4A28F-D55E-4786-AE4E-EFE36D9346C0}"/>
              </a:ext>
            </a:extLst>
          </p:cNvPr>
          <p:cNvSpPr/>
          <p:nvPr/>
        </p:nvSpPr>
        <p:spPr>
          <a:xfrm>
            <a:off x="328347" y="1351601"/>
            <a:ext cx="10416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https://docs.microsoft.com/en-us/aspnet/core/fundamentals/routing?view=aspnetcore-6.0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App.UseRouting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a routing decision is made.</a:t>
            </a:r>
          </a:p>
          <a:p>
            <a:endParaRPr lang="en-US" dirty="0"/>
          </a:p>
          <a:p>
            <a:r>
              <a:rPr lang="en-US" dirty="0" err="1"/>
              <a:t>App.UseEndpoints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the selected endpoint is executed.</a:t>
            </a:r>
          </a:p>
        </p:txBody>
      </p:sp>
    </p:spTree>
    <p:extLst>
      <p:ext uri="{BB962C8B-B14F-4D97-AF65-F5344CB8AC3E}">
        <p14:creationId xmlns:p14="http://schemas.microsoft.com/office/powerpoint/2010/main" val="35946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9C7-68AB-4D9A-B4BD-9117EBA0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UseRouting</a:t>
            </a:r>
            <a:r>
              <a:rPr lang="en-US" dirty="0"/>
              <a:t> and USEENDPOINTS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A434-8E07-44AD-9438-EE7CB6A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95" y="1342886"/>
            <a:ext cx="6139595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F6C-05DB-44CC-99B6-8901805B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094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Api</a:t>
            </a:r>
            <a:r>
              <a:rPr lang="en-US" dirty="0"/>
              <a:t>/users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A82E-609B-4D1D-BBE3-FD274A3B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12192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464-F806-4380-9E7B-CAE53B5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EC151-7C7A-4377-805D-2C17D7E3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" y="1285461"/>
            <a:ext cx="77247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859-3CAA-4305-B1D5-D215271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9C5CF-D17D-4EB1-B0D7-097ED097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52"/>
            <a:ext cx="6122040" cy="58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80A-3AF4-4474-8768-1687943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FCE-3639-4B7C-B5DC-7240CD2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096"/>
            <a:ext cx="12192000" cy="57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0DD9-BAB9-426C-BCD7-16251067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Add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992C-E757-488E-9519-1339C98F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58"/>
            <a:ext cx="12192000" cy="1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AE2-C01D-4EB4-97FE-7179B13F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/>
              <a:t>Get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85D4-73FC-4C2C-85B2-B2D4E207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47"/>
            <a:ext cx="12192000" cy="5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15E-1195-458E-9409-2D7DC0E0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 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1401-3326-414E-840C-26BFA5A6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494"/>
            <a:ext cx="12192000" cy="30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01F-ED52-43A3-ACB9-5A294AC7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UsersDataStore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411A-2FBB-41C3-B602-E6961906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24" y="1401279"/>
            <a:ext cx="366712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7BB1C-9336-4D43-B46B-F8A6EA52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34"/>
            <a:ext cx="708187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7292-1BBE-4E58-8CF3-2B585A9A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1547-E246-4683-BE3E-1256C335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783"/>
            <a:ext cx="392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A17F-A489-4A27-8785-CBFFE47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D08-7B39-4CA9-8E2A-50C58676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5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1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CE1-9902-49FC-B8CD-200D387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TEST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AF4F-0051-44AB-8AEC-F22B3A74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742516" cy="54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D6-E8DE-4D99-8DDB-CB902086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A7B0-2B8D-48D8-9035-C561B49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76"/>
            <a:ext cx="12192000" cy="1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4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6BC-0382-4897-81C6-886456BB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0996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397BA-B96D-449C-8D36-6A37A45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" y="985040"/>
            <a:ext cx="11658600" cy="5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017B-F9F6-41A2-963D-D25FA14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6CFC-ED48-496A-BB49-4B33D42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" y="1138094"/>
            <a:ext cx="11582400" cy="40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B0A4-84AF-41AC-9623-1216D00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4313"/>
          </a:xfrm>
        </p:spPr>
        <p:txBody>
          <a:bodyPr/>
          <a:lstStyle/>
          <a:p>
            <a:r>
              <a:rPr lang="en-US" dirty="0"/>
              <a:t>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DCDF-ADD7-4FA0-ABF6-F7026D0E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9"/>
            <a:ext cx="11096625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6C2-3506-4BAC-9609-95294D58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03"/>
          </a:xfrm>
        </p:spPr>
        <p:txBody>
          <a:bodyPr>
            <a:normAutofit fontScale="90000"/>
          </a:bodyPr>
          <a:lstStyle/>
          <a:p>
            <a:r>
              <a:rPr lang="en-US" dirty="0"/>
              <a:t>Way of returning status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7DF9-D056-4F28-820F-F9337A1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51"/>
            <a:ext cx="12192000" cy="3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821E-17F8-44DB-8AB9-D750C8A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actionresult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BB1B-EBC7-46B0-93ED-13C0C81A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665192" cy="47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0773-7370-4580-B0B4-2381DD0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36B9-07CA-4A52-89B7-78D46D47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" y="1404957"/>
            <a:ext cx="10638350" cy="4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4C7B-909B-4A9D-99D2-CA082DC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A5BE-188C-4769-8D4B-68AD884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71"/>
            <a:ext cx="10775599" cy="52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755-0180-4FFF-AB16-DAFF0380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/>
              <a:t>USER INFO 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BC47A-BDBD-4A13-BA83-F45AE886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1234055"/>
            <a:ext cx="12192000" cy="475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6E385-8459-4140-9118-C92E9DDC5E0D}"/>
              </a:ext>
            </a:extLst>
          </p:cNvPr>
          <p:cNvSpPr txBox="1"/>
          <p:nvPr/>
        </p:nvSpPr>
        <p:spPr>
          <a:xfrm>
            <a:off x="35339" y="6215270"/>
            <a:ext cx="109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Swashbuckle.AspNetCore</a:t>
            </a:r>
            <a:r>
              <a:rPr lang="en-US" dirty="0"/>
              <a:t> is an implementation of </a:t>
            </a:r>
            <a:r>
              <a:rPr lang="en-US" dirty="0" err="1"/>
              <a:t>OpenAPI</a:t>
            </a:r>
            <a:r>
              <a:rPr lang="en-US" dirty="0"/>
              <a:t> or swagger as it used to be called for </a:t>
            </a:r>
            <a:r>
              <a:rPr lang="en-US" dirty="0" err="1"/>
              <a:t>ASP.Net</a:t>
            </a:r>
            <a:r>
              <a:rPr lang="en-US" dirty="0"/>
              <a:t> Core. </a:t>
            </a:r>
          </a:p>
        </p:txBody>
      </p:sp>
    </p:spTree>
    <p:extLst>
      <p:ext uri="{BB962C8B-B14F-4D97-AF65-F5344CB8AC3E}">
        <p14:creationId xmlns:p14="http://schemas.microsoft.com/office/powerpoint/2010/main" val="398991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AC4-D6D5-4F8E-BE2C-CEE9C9B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784"/>
          </a:xfrm>
        </p:spPr>
        <p:txBody>
          <a:bodyPr/>
          <a:lstStyle/>
          <a:p>
            <a:r>
              <a:rPr lang="en-US" dirty="0"/>
              <a:t>Point of interest </a:t>
            </a:r>
            <a:r>
              <a:rPr lang="en-US" dirty="0" err="1"/>
              <a:t>dto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BD68E-173F-41DE-B34E-82B40DE6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2" y="1416571"/>
            <a:ext cx="12192000" cy="3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7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97E-DF8D-4144-AA87-70090E6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8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DTO with 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E3C9-F498-4361-8BC0-DC63D68F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583"/>
            <a:ext cx="10955596" cy="5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512-E4AA-4BD5-A155-6D527980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385A-FD57-4225-A164-6AB4BC2E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20"/>
            <a:ext cx="7139990" cy="5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C6B-8679-4054-9A1C-C631967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162"/>
          </a:xfrm>
        </p:spPr>
        <p:txBody>
          <a:bodyPr/>
          <a:lstStyle/>
          <a:p>
            <a:r>
              <a:rPr lang="en-US" dirty="0"/>
              <a:t>Points of interest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5B48C-73BE-435B-8CA3-68D592B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18"/>
            <a:ext cx="9937815" cy="5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DB32-0DF3-46E7-940E-E952A706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POINTSOFINTEREST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705B-E850-4FE5-8A9B-EFB2B8EC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2"/>
            <a:ext cx="7587997" cy="5652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68D17-E133-4AF4-8772-A8FE4CB8D48F}"/>
              </a:ext>
            </a:extLst>
          </p:cNvPr>
          <p:cNvSpPr txBox="1"/>
          <p:nvPr/>
        </p:nvSpPr>
        <p:spPr>
          <a:xfrm>
            <a:off x="7758664" y="4034349"/>
            <a:ext cx="364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Not </a:t>
            </a:r>
            <a:r>
              <a:rPr lang="en-US" dirty="0" err="1"/>
              <a:t>IEnumerable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Should return </a:t>
            </a:r>
            <a:r>
              <a:rPr lang="en-US" dirty="0" err="1"/>
              <a:t>PointOfInterestDto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1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2FF-2DB3-41B3-B818-365B6C8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6609"/>
          </a:xfrm>
        </p:spPr>
        <p:txBody>
          <a:bodyPr>
            <a:normAutofit fontScale="90000"/>
          </a:bodyPr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4FB-F4DB-45BF-A124-5A3B871D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8"/>
            <a:ext cx="9459686" cy="56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01C-0A09-4ECD-9FBF-BA5F4530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/>
          <a:lstStyle/>
          <a:p>
            <a:r>
              <a:rPr lang="en-US" dirty="0"/>
              <a:t>Return child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991A5-8190-4AB7-A990-368933F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44"/>
            <a:ext cx="9062357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7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EEA-FE2B-44F2-A99E-4F98C84C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0A90-F111-49E5-BAA5-F9468D2F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" y="1267790"/>
            <a:ext cx="10816249" cy="5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A11-376B-4998-8EC9-AC989350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239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FEF-CD42-4BFA-B721-254BEF10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" y="1114548"/>
            <a:ext cx="11734800" cy="5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6E2-613F-4A94-8F0A-210349CC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105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067-69EF-4650-BA2E-508EE531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59F3A-4028-4F97-BF27-EC1E2BE3E0C2}"/>
              </a:ext>
            </a:extLst>
          </p:cNvPr>
          <p:cNvSpPr txBox="1"/>
          <p:nvPr/>
        </p:nvSpPr>
        <p:spPr>
          <a:xfrm>
            <a:off x="0" y="4716976"/>
            <a:ext cx="9966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that target </a:t>
            </a:r>
            <a:r>
              <a:rPr lang="en-US" dirty="0" err="1"/>
              <a:t>Microsoft.NET.Sdk.web</a:t>
            </a:r>
            <a:r>
              <a:rPr lang="en-US" dirty="0"/>
              <a:t> </a:t>
            </a:r>
            <a:r>
              <a:rPr lang="en-US" dirty="0" err="1"/>
              <a:t>implicitily</a:t>
            </a:r>
            <a:r>
              <a:rPr lang="en-US" dirty="0"/>
              <a:t> target </a:t>
            </a:r>
            <a:r>
              <a:rPr lang="en-US" dirty="0" err="1"/>
              <a:t>Microsoft.AspNetCore.App</a:t>
            </a:r>
            <a:endParaRPr lang="en-US" dirty="0"/>
          </a:p>
          <a:p>
            <a:r>
              <a:rPr lang="en-US" dirty="0"/>
              <a:t>It is also called as </a:t>
            </a:r>
            <a:r>
              <a:rPr lang="en-US" dirty="0" err="1"/>
              <a:t>ASP.Net</a:t>
            </a:r>
            <a:r>
              <a:rPr lang="en-US" dirty="0"/>
              <a:t> core shared framework.</a:t>
            </a:r>
          </a:p>
          <a:p>
            <a:endParaRPr lang="en-US" dirty="0"/>
          </a:p>
          <a:p>
            <a:r>
              <a:rPr lang="en-US" dirty="0" err="1"/>
              <a:t>Microsoft.NETCORE.APP</a:t>
            </a:r>
            <a:r>
              <a:rPr lang="en-US" dirty="0"/>
              <a:t> are lower assemblies that make up the .NET Developer Platform.</a:t>
            </a:r>
          </a:p>
          <a:p>
            <a:endParaRPr lang="en-US" dirty="0"/>
          </a:p>
          <a:p>
            <a:r>
              <a:rPr lang="en-US" dirty="0"/>
              <a:t>Explicit reference packages </a:t>
            </a:r>
            <a:r>
              <a:rPr lang="en-US" dirty="0" err="1"/>
              <a:t>Swashbuckle.AspNetCore</a:t>
            </a:r>
            <a:r>
              <a:rPr lang="en-US" dirty="0"/>
              <a:t> for generating documentation.</a:t>
            </a:r>
          </a:p>
          <a:p>
            <a:r>
              <a:rPr lang="en-US" dirty="0"/>
              <a:t>Analyzers – These are packages that analyze your code while developing. It will also do code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6C75C-2DF1-414B-A866-1430F901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EA4D-4102-4E24-B1B3-21114D45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02774"/>
            <a:ext cx="11591925" cy="5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D17-FFD9-40A1-AC55-A8B3C5B5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6E90-E180-40BF-A824-1D6D1E85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7350431" cy="56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5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556-A4BD-4A30-9DD1-11F5DF09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 response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7D6A4-FB2E-43FD-BD91-538EB77C4226}"/>
              </a:ext>
            </a:extLst>
          </p:cNvPr>
          <p:cNvSpPr/>
          <p:nvPr/>
        </p:nvSpPr>
        <p:spPr>
          <a:xfrm>
            <a:off x="214537" y="1204810"/>
            <a:ext cx="10357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https://docs.microsoft.com/en-us/aspnet/core/web-api/advanced/formatting?view=aspnetcore-6.0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Formatter :</a:t>
            </a:r>
          </a:p>
          <a:p>
            <a:r>
              <a:rPr lang="en-US" dirty="0"/>
              <a:t>Deals with output</a:t>
            </a:r>
          </a:p>
          <a:p>
            <a:r>
              <a:rPr lang="en-US" dirty="0"/>
              <a:t>Media Type : Accept header</a:t>
            </a:r>
          </a:p>
          <a:p>
            <a:endParaRPr lang="en-US" dirty="0"/>
          </a:p>
          <a:p>
            <a:r>
              <a:rPr lang="en-US" dirty="0"/>
              <a:t>Input Formatter:</a:t>
            </a:r>
          </a:p>
          <a:p>
            <a:r>
              <a:rPr lang="en-US" dirty="0"/>
              <a:t>Deals with input</a:t>
            </a:r>
          </a:p>
          <a:p>
            <a:r>
              <a:rPr lang="en-US" dirty="0"/>
              <a:t>Media type : Content-Type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5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54E-6942-4ECB-B3D8-66014F7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F1A6-210F-49B8-9B27-858E604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71"/>
            <a:ext cx="6626892" cy="5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3B73-734E-4AF6-9B47-7A4D8F2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7479"/>
          </a:xfrm>
        </p:spPr>
        <p:txBody>
          <a:bodyPr/>
          <a:lstStyle/>
          <a:p>
            <a:r>
              <a:rPr lang="en-US" dirty="0"/>
              <a:t>ACCEPT HEADER WITH XML RETURNS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02A1B-005C-4017-97C1-6B91369C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416"/>
            <a:ext cx="7615859" cy="53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D55-4D10-4C7B-8716-4666C8A8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227"/>
          </a:xfrm>
        </p:spPr>
        <p:txBody>
          <a:bodyPr/>
          <a:lstStyle/>
          <a:p>
            <a:r>
              <a:rPr lang="en-US" dirty="0"/>
              <a:t>RETURN HTTP NOT ACCEPTABLE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71A4-5675-4194-B7C3-20CA7AC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316383"/>
            <a:ext cx="12192000" cy="23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8F41-F75B-40D3-B207-57DC4AEC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" y="3807791"/>
            <a:ext cx="11658600" cy="3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9-6CA2-44BB-A1DC-C7258FD1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8453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5240E-C64C-4697-A0BE-8529F82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70609"/>
            <a:ext cx="12192000" cy="23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8B07-B2C7-49C6-84F2-816361A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" y="3494156"/>
            <a:ext cx="7985875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C486-7CF1-47B6-B76C-33273DB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7B70-4B39-47C3-BD13-C7B5AF91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" y="1303129"/>
            <a:ext cx="7716039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0770-7B0A-4899-9CF8-125A85AE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114"/>
          </a:xfrm>
        </p:spPr>
        <p:txBody>
          <a:bodyPr>
            <a:normAutofit fontScale="90000"/>
          </a:bodyPr>
          <a:lstStyle/>
          <a:p>
            <a:r>
              <a:rPr lang="en-US"/>
              <a:t>Files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3BDB-C458-465B-89D3-F6EF0B3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9918479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9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A74-19EE-4318-AA5A-E60309C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4540B-5A8E-4FEF-BA9A-B74688B785AB}"/>
              </a:ext>
            </a:extLst>
          </p:cNvPr>
          <p:cNvSpPr txBox="1"/>
          <p:nvPr/>
        </p:nvSpPr>
        <p:spPr>
          <a:xfrm>
            <a:off x="255090" y="1373562"/>
            <a:ext cx="1929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FileContentResult</a:t>
            </a:r>
            <a:endParaRPr lang="en-US" dirty="0"/>
          </a:p>
          <a:p>
            <a:r>
              <a:rPr lang="en-US" dirty="0" err="1"/>
              <a:t>FileStreamResult</a:t>
            </a:r>
            <a:endParaRPr lang="en-US" dirty="0"/>
          </a:p>
          <a:p>
            <a:r>
              <a:rPr lang="en-US" dirty="0" err="1"/>
              <a:t>PhysicalFileResult</a:t>
            </a:r>
            <a:endParaRPr lang="en-US" dirty="0"/>
          </a:p>
          <a:p>
            <a:r>
              <a:rPr lang="en-US" dirty="0" err="1"/>
              <a:t>VirtualFileResult</a:t>
            </a:r>
            <a:endParaRPr lang="en-US" dirty="0"/>
          </a:p>
          <a:p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C335-B17A-461C-998C-2CB69B01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05" y="1285461"/>
            <a:ext cx="1007719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84B4-E1FF-4ADE-8F7A-BAA10051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14F2-88CD-409F-807B-4B2FAD3A545A}"/>
              </a:ext>
            </a:extLst>
          </p:cNvPr>
          <p:cNvSpPr txBox="1"/>
          <p:nvPr/>
        </p:nvSpPr>
        <p:spPr>
          <a:xfrm>
            <a:off x="-87654" y="5428704"/>
            <a:ext cx="11989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is used to setup the environment for local machine development. Not deployed.</a:t>
            </a:r>
          </a:p>
          <a:p>
            <a:r>
              <a:rPr lang="en-US" dirty="0"/>
              <a:t>The first profile contains the name “Project”. That means it use Kestrel Web Server to launch the project. It is more in line </a:t>
            </a:r>
          </a:p>
          <a:p>
            <a:r>
              <a:rPr lang="en-US" dirty="0"/>
              <a:t>with cross platform nature of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dirty="0"/>
              <a:t>Change </a:t>
            </a:r>
            <a:r>
              <a:rPr lang="en-US" dirty="0" err="1"/>
              <a:t>launchbrowser</a:t>
            </a:r>
            <a:r>
              <a:rPr lang="en-US" dirty="0"/>
              <a:t> to false.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825A-F364-4F5F-8A92-03A0BC6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40" y="0"/>
            <a:ext cx="12192000" cy="5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FD5-DF6D-4060-BF21-EF3D96BF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8A5D-D5BA-4A05-ABB5-49601FA6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22"/>
            <a:ext cx="7165442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0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97-FAAC-42C8-A082-8E44E50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does not support file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6D96D-AF4C-4A7D-91BD-5B562D51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1256747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1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B019-FC45-4CFE-9669-A343FDDD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398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FileextensionContentTypeProvider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14516-253D-4FE4-BA68-163CC301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0"/>
            <a:ext cx="12192000" cy="20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7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86F4-0444-40E8-AB34-7A380FBF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8467"/>
          </a:xfrm>
        </p:spPr>
        <p:txBody>
          <a:bodyPr>
            <a:normAutofit fontScale="90000"/>
          </a:bodyPr>
          <a:lstStyle/>
          <a:p>
            <a:r>
              <a:rPr lang="en-US" dirty="0"/>
              <a:t>GET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51D2-430A-4CAC-8FFE-6F5505D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018"/>
            <a:ext cx="8558331" cy="5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F3E6-037D-49E4-94FC-C308ED9C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>
            <a:normAutofit/>
          </a:bodyPr>
          <a:lstStyle/>
          <a:p>
            <a:r>
              <a:rPr lang="en-US" dirty="0"/>
              <a:t>Observe content type got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47568-A995-4E79-A3F4-E9CB601F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" y="1351722"/>
            <a:ext cx="6492089" cy="5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33A9D-1D12-4EBA-8736-55D521A04072}"/>
              </a:ext>
            </a:extLst>
          </p:cNvPr>
          <p:cNvSpPr txBox="1"/>
          <p:nvPr/>
        </p:nvSpPr>
        <p:spPr>
          <a:xfrm>
            <a:off x="6863887" y="2609769"/>
            <a:ext cx="480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download will happen and can view the file.</a:t>
            </a:r>
          </a:p>
        </p:txBody>
      </p:sp>
    </p:spTree>
    <p:extLst>
      <p:ext uri="{BB962C8B-B14F-4D97-AF65-F5344CB8AC3E}">
        <p14:creationId xmlns:p14="http://schemas.microsoft.com/office/powerpoint/2010/main" val="1889803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AC43-41A2-4597-AD9A-977964B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863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data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63922-CE7F-485A-B410-3B88F9B50FF1}"/>
              </a:ext>
            </a:extLst>
          </p:cNvPr>
          <p:cNvSpPr txBox="1"/>
          <p:nvPr/>
        </p:nvSpPr>
        <p:spPr>
          <a:xfrm>
            <a:off x="251166" y="1224326"/>
            <a:ext cx="903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Binding source attribute tells the model binding engine where to find the binding source.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613A2C-A010-4766-97E4-D682E840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0381"/>
              </p:ext>
            </p:extLst>
          </p:nvPr>
        </p:nvGraphicFramePr>
        <p:xfrm>
          <a:off x="47920" y="1547491"/>
          <a:ext cx="1009289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98">
                  <a:extLst>
                    <a:ext uri="{9D8B030D-6E8A-4147-A177-3AD203B41FA5}">
                      <a16:colId xmlns:a16="http://schemas.microsoft.com/office/drawing/2014/main" val="3915026217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3405195589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28297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Source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9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FromBody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complex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0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FromForm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data in the 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action parameters for type </a:t>
                      </a:r>
                      <a:r>
                        <a:rPr lang="en-US" dirty="0" err="1"/>
                        <a:t>IFormFile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IFormFileCollection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FromHeader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6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FromQuery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string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any other action parameter.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FromRoute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data from the current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 action parameter name matching a parameter in the route 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5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FromService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injected as an action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16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B501B-821F-4D81-BB7E-B6E9BBB15B9D}"/>
              </a:ext>
            </a:extLst>
          </p:cNvPr>
          <p:cNvSpPr txBox="1"/>
          <p:nvPr/>
        </p:nvSpPr>
        <p:spPr>
          <a:xfrm>
            <a:off x="0" y="5919932"/>
            <a:ext cx="676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default, ASP. Net core attempts to use the complex object binder.</a:t>
            </a:r>
          </a:p>
          <a:p>
            <a:r>
              <a:rPr lang="en-US" dirty="0" err="1"/>
              <a:t>APIController</a:t>
            </a:r>
            <a:r>
              <a:rPr lang="en-US" dirty="0"/>
              <a:t> attribute changes the rules to better fit API’s.</a:t>
            </a:r>
          </a:p>
        </p:txBody>
      </p:sp>
    </p:spTree>
    <p:extLst>
      <p:ext uri="{BB962C8B-B14F-4D97-AF65-F5344CB8AC3E}">
        <p14:creationId xmlns:p14="http://schemas.microsoft.com/office/powerpoint/2010/main" val="2914421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C059-8B67-4DC2-8D7D-05B8902A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POST  :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02683-61C1-4133-AB30-6683E0A0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905"/>
            <a:ext cx="11058670" cy="490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E4CBF-E513-49FB-B9BC-B81BFE52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" y="1232452"/>
            <a:ext cx="10219911" cy="6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6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D2F3-446E-413E-B649-F2072D0E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HTTP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23758-1804-49A0-96AD-158350C1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20800"/>
            <a:ext cx="11591925" cy="48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6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DCC7-450D-4380-B1A8-5A8C702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Created at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010B-037B-4BBA-91F1-5CA1123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" y="1244534"/>
            <a:ext cx="11753850" cy="49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2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D3B3-135F-44B0-BA10-5C4540D1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Empty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1198-FA29-457F-9E3D-C19178AA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7" y="1645958"/>
            <a:ext cx="8923400" cy="499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AE3A5-6DFF-4EC0-98C8-6C4327B0A55E}"/>
              </a:ext>
            </a:extLst>
          </p:cNvPr>
          <p:cNvSpPr txBox="1"/>
          <p:nvPr/>
        </p:nvSpPr>
        <p:spPr>
          <a:xfrm>
            <a:off x="437321" y="1276626"/>
            <a:ext cx="594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en-US" dirty="0" err="1"/>
              <a:t>APIController</a:t>
            </a:r>
            <a:r>
              <a:rPr lang="en-US" dirty="0"/>
              <a:t> attribute had generated this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316234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698E-00BF-4F9D-B44A-9B0B6655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Open Launch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6B68-9D4A-4431-A9AF-A58B1D5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" y="1316382"/>
            <a:ext cx="12037860" cy="5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64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1386-AE1D-4A3C-8C9C-1735F3B7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031A2-0AD3-4B72-80A4-519ADAB8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435"/>
            <a:ext cx="8457736" cy="5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2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B513-98BE-4A11-82BF-1961E436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DBB9-2B8A-4765-ACFD-FEC9BC0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30" y="1163555"/>
            <a:ext cx="12192000" cy="58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7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4A9C-5C80-486B-9124-16EE8BBF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Option to provide as </a:t>
            </a:r>
            <a:r>
              <a:rPr lang="en-US" dirty="0" err="1"/>
              <a:t>apicontroller</a:t>
            </a:r>
            <a:r>
              <a:rPr lang="en-US" dirty="0"/>
              <a:t> checks the model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ADE5-9666-44E7-811D-131F86BF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734"/>
            <a:ext cx="12192000" cy="39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2BF1-4644-4198-A729-83E4D09E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15AC6-D730-4F6B-B1BC-7996D25D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7"/>
            <a:ext cx="7660141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0A3A-6EAC-4DA8-BBD3-877E5999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50F02-DD23-47FC-9CF9-DDDAA344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56" y="1300946"/>
            <a:ext cx="12192000" cy="48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7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2B83-1D15-43D9-B8C1-09790B21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With error messages from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13380-CE05-4A43-A970-9E3CA699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" y="1444487"/>
            <a:ext cx="7478661" cy="54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42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FCCF-3A02-40E7-91AE-C30388936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992"/>
          </a:xfrm>
        </p:spPr>
        <p:txBody>
          <a:bodyPr/>
          <a:lstStyle/>
          <a:p>
            <a:r>
              <a:rPr lang="en-US" dirty="0"/>
              <a:t>Need to consider fluent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7C8E1-3BD4-4609-8B09-372CBDAA10B6}"/>
              </a:ext>
            </a:extLst>
          </p:cNvPr>
          <p:cNvSpPr txBox="1"/>
          <p:nvPr/>
        </p:nvSpPr>
        <p:spPr>
          <a:xfrm>
            <a:off x="432904" y="1501913"/>
            <a:ext cx="469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Annotations are OK for simple use cases.</a:t>
            </a:r>
          </a:p>
          <a:p>
            <a:r>
              <a:rPr lang="en-US" dirty="0"/>
              <a:t>https://fluentvalidation.net/</a:t>
            </a:r>
          </a:p>
        </p:txBody>
      </p:sp>
    </p:spTree>
    <p:extLst>
      <p:ext uri="{BB962C8B-B14F-4D97-AF65-F5344CB8AC3E}">
        <p14:creationId xmlns:p14="http://schemas.microsoft.com/office/powerpoint/2010/main" val="311953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AD7B-2D6E-4690-9F06-A941D7E2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DTO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91C6A-2D7C-4E92-834F-75539CFA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12"/>
            <a:ext cx="12192000" cy="55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55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8D43-1D04-4E50-86A0-D24251A2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99BF-0D8B-4A86-884E-C85ACB23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26"/>
            <a:ext cx="10485095" cy="56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3BE7E-BFDB-4314-89BE-8C8864E1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10263460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20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1721</TotalTime>
  <Words>1119</Words>
  <Application>Microsoft Office PowerPoint</Application>
  <PresentationFormat>Widescreen</PresentationFormat>
  <Paragraphs>254</Paragraphs>
  <Slides>181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87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ASPNETCORE6RESTAPI</vt:lpstr>
      <vt:lpstr>Project template</vt:lpstr>
      <vt:lpstr>Create project</vt:lpstr>
      <vt:lpstr>Enable open api support</vt:lpstr>
      <vt:lpstr>Userinfo.api</vt:lpstr>
      <vt:lpstr>USER INFO API</vt:lpstr>
      <vt:lpstr>PowerPoint Presentation</vt:lpstr>
      <vt:lpstr>PowerPoint Presentation</vt:lpstr>
      <vt:lpstr>Open Launch Profiles</vt:lpstr>
      <vt:lpstr>Application started</vt:lpstr>
      <vt:lpstr>Navigate to the root</vt:lpstr>
      <vt:lpstr>swagger</vt:lpstr>
      <vt:lpstr>Navigate to weatherforecast</vt:lpstr>
      <vt:lpstr>.Net CLI</vt:lpstr>
      <vt:lpstr>dotnet</vt:lpstr>
      <vt:lpstr>Dotnet -h</vt:lpstr>
      <vt:lpstr>Dotnet run -h</vt:lpstr>
      <vt:lpstr>Dotnet run </vt:lpstr>
      <vt:lpstr>Appsettings.json</vt:lpstr>
      <vt:lpstr>Delete weatherforecastcontroller and weatherforecast</vt:lpstr>
      <vt:lpstr>Top level statement feature</vt:lpstr>
      <vt:lpstr>Iapplicationbuilder</vt:lpstr>
      <vt:lpstr>swagger</vt:lpstr>
      <vt:lpstr>APP.Run</vt:lpstr>
      <vt:lpstr>Run the application</vt:lpstr>
      <vt:lpstr>Enable swagger</vt:lpstr>
      <vt:lpstr>SWAGGER UI</vt:lpstr>
      <vt:lpstr>Any other request</vt:lpstr>
      <vt:lpstr>Enable development environment</vt:lpstr>
      <vt:lpstr>ASPNETCORE_ENVIRONMENT - development</vt:lpstr>
      <vt:lpstr>ASPNETCORE_ENVIRONMENT - production</vt:lpstr>
      <vt:lpstr>Run the application</vt:lpstr>
      <vt:lpstr>Aspnetcore_environment = development</vt:lpstr>
      <vt:lpstr>API and return responses</vt:lpstr>
      <vt:lpstr>Alternatives to builder.services.addcontrollers</vt:lpstr>
      <vt:lpstr>UserInfo.API</vt:lpstr>
      <vt:lpstr>userscontroller</vt:lpstr>
      <vt:lpstr>Return JSON RESULT</vt:lpstr>
      <vt:lpstr>Attribute route</vt:lpstr>
      <vt:lpstr>Routing in ASP.Net Core</vt:lpstr>
      <vt:lpstr>Add UseRouting and USEENDPOINTS</vt:lpstr>
      <vt:lpstr>Api/users</vt:lpstr>
      <vt:lpstr>test</vt:lpstr>
      <vt:lpstr>test</vt:lpstr>
      <vt:lpstr>Add route</vt:lpstr>
      <vt:lpstr>Add environment variable</vt:lpstr>
      <vt:lpstr>Get users</vt:lpstr>
      <vt:lpstr>Improve model classes</vt:lpstr>
      <vt:lpstr>UsersDataStore</vt:lpstr>
      <vt:lpstr>Change the controller</vt:lpstr>
      <vt:lpstr>TEST API</vt:lpstr>
      <vt:lpstr>Get user by id</vt:lpstr>
      <vt:lpstr>Get USER BY ID</vt:lpstr>
      <vt:lpstr>NOT FOUND</vt:lpstr>
      <vt:lpstr>null</vt:lpstr>
      <vt:lpstr>Way of returning status codes</vt:lpstr>
      <vt:lpstr>Use actionresult</vt:lpstr>
      <vt:lpstr>NOT FOUND</vt:lpstr>
      <vt:lpstr>FOUND</vt:lpstr>
      <vt:lpstr>Point of interest dto</vt:lpstr>
      <vt:lpstr>User DTO with Child</vt:lpstr>
      <vt:lpstr>Fill the data</vt:lpstr>
      <vt:lpstr>Points of interest controller</vt:lpstr>
      <vt:lpstr>POINTSOFINTEREST CONTROLLER</vt:lpstr>
      <vt:lpstr>Swagger</vt:lpstr>
      <vt:lpstr>Return child resource</vt:lpstr>
      <vt:lpstr>NOT FOUND</vt:lpstr>
      <vt:lpstr>POINT OF INTEREST</vt:lpstr>
      <vt:lpstr>NOT FOUND</vt:lpstr>
      <vt:lpstr>NOT FOUND</vt:lpstr>
      <vt:lpstr>Get user</vt:lpstr>
      <vt:lpstr>Format response data</vt:lpstr>
      <vt:lpstr>Accept HEADER</vt:lpstr>
      <vt:lpstr>ACCEPT HEADER WITH XML RETURNS JSON</vt:lpstr>
      <vt:lpstr>RETURN HTTP NOT ACCEPTABLE</vt:lpstr>
      <vt:lpstr>Support xml</vt:lpstr>
      <vt:lpstr>Default json</vt:lpstr>
      <vt:lpstr>Files controller</vt:lpstr>
      <vt:lpstr>File</vt:lpstr>
      <vt:lpstr>Download file</vt:lpstr>
      <vt:lpstr>File does not support file format</vt:lpstr>
      <vt:lpstr>Add FileextensionContentTypeProvider</vt:lpstr>
      <vt:lpstr>GET FILE</vt:lpstr>
      <vt:lpstr>Observe content type got changed</vt:lpstr>
      <vt:lpstr>Passing data to the api</vt:lpstr>
      <vt:lpstr>HTTP POST  : Point of interest</vt:lpstr>
      <vt:lpstr>HTTP POST</vt:lpstr>
      <vt:lpstr>Created at route</vt:lpstr>
      <vt:lpstr>Empty body</vt:lpstr>
      <vt:lpstr>Invalid property</vt:lpstr>
      <vt:lpstr>Data annotations</vt:lpstr>
      <vt:lpstr>Option to provide as apicontroller checks the model state</vt:lpstr>
      <vt:lpstr>Model validation</vt:lpstr>
      <vt:lpstr>Error messages</vt:lpstr>
      <vt:lpstr>With error messages from the code</vt:lpstr>
      <vt:lpstr>Need to consider fluent validation</vt:lpstr>
      <vt:lpstr>Update DTO</vt:lpstr>
      <vt:lpstr>HTTP PUT</vt:lpstr>
      <vt:lpstr>POSTMAN - 1</vt:lpstr>
      <vt:lpstr>POSTMAN - 2</vt:lpstr>
      <vt:lpstr>Postman 3</vt:lpstr>
      <vt:lpstr>Postman 4</vt:lpstr>
      <vt:lpstr>Partially update a resource</vt:lpstr>
      <vt:lpstr>Install two packages</vt:lpstr>
      <vt:lpstr>Replace</vt:lpstr>
      <vt:lpstr>Still works</vt:lpstr>
      <vt:lpstr>patch</vt:lpstr>
      <vt:lpstr>PATCH BODY</vt:lpstr>
      <vt:lpstr>POSTMAN GET to verify patch</vt:lpstr>
      <vt:lpstr>PATCH (update multiple)</vt:lpstr>
      <vt:lpstr>Check get</vt:lpstr>
      <vt:lpstr>INVALID REQUEST</vt:lpstr>
      <vt:lpstr>PATCH update (multiple)</vt:lpstr>
      <vt:lpstr>PATCH - Mandatory fields removed - 1</vt:lpstr>
      <vt:lpstr>PATCH - Mandatory fields removed - 2</vt:lpstr>
      <vt:lpstr>PATCH - Mandatory fields removed - 3</vt:lpstr>
      <vt:lpstr>PATCH - Mandatory fields removed - 4</vt:lpstr>
      <vt:lpstr>HTTP DELETE</vt:lpstr>
      <vt:lpstr>HTTP DELETE – POINT OF INTEREST</vt:lpstr>
      <vt:lpstr>GET POINT OF INTEREST</vt:lpstr>
      <vt:lpstr>Working with services and dependency injection</vt:lpstr>
      <vt:lpstr>CREATEBUILDER – Defaults 1</vt:lpstr>
      <vt:lpstr>Create builder – defaults 2</vt:lpstr>
      <vt:lpstr>Create builder – defaults - 3</vt:lpstr>
      <vt:lpstr>Add LOGGER</vt:lpstr>
      <vt:lpstr>Observe log</vt:lpstr>
      <vt:lpstr>Change the default to warning</vt:lpstr>
      <vt:lpstr>Add namespace (UserInfo.api.controllers) - 1</vt:lpstr>
      <vt:lpstr>Add namespace (UserInfo.api.controllers) - 2</vt:lpstr>
      <vt:lpstr>Handle 500 errors</vt:lpstr>
      <vt:lpstr>Handling your request</vt:lpstr>
      <vt:lpstr>Critical</vt:lpstr>
      <vt:lpstr>Serilog (Install NUGET PACKAGES)</vt:lpstr>
      <vt:lpstr>Use serilog</vt:lpstr>
      <vt:lpstr>RUN THE API</vt:lpstr>
      <vt:lpstr>FATAL ERROR</vt:lpstr>
      <vt:lpstr>Logs folder</vt:lpstr>
      <vt:lpstr>Service</vt:lpstr>
      <vt:lpstr>Dependency injection</vt:lpstr>
      <vt:lpstr>Use the service</vt:lpstr>
      <vt:lpstr>TEST THE SERVICE</vt:lpstr>
      <vt:lpstr>IMailService</vt:lpstr>
      <vt:lpstr>Cloud MAIL SERVICE</vt:lpstr>
      <vt:lpstr>Use interface</vt:lpstr>
      <vt:lpstr>Debug /RELEASE</vt:lpstr>
      <vt:lpstr>Test the service</vt:lpstr>
      <vt:lpstr>User data store - 1</vt:lpstr>
      <vt:lpstr>User data store - 2</vt:lpstr>
      <vt:lpstr>Configuration files</vt:lpstr>
      <vt:lpstr>Create DEFAULT builder – add json</vt:lpstr>
      <vt:lpstr>Take configurations - 1</vt:lpstr>
      <vt:lpstr>Take configurations - 2</vt:lpstr>
      <vt:lpstr>TEST CONFIGURATIONs</vt:lpstr>
      <vt:lpstr>AppSETTINGS FILE</vt:lpstr>
      <vt:lpstr>APPSETTINGS</vt:lpstr>
      <vt:lpstr>debug</vt:lpstr>
      <vt:lpstr>Change environment to production</vt:lpstr>
      <vt:lpstr>Test configuration</vt:lpstr>
      <vt:lpstr>Change it back to development</vt:lpstr>
      <vt:lpstr>EFCORE</vt:lpstr>
      <vt:lpstr>user</vt:lpstr>
      <vt:lpstr>Point of interest</vt:lpstr>
      <vt:lpstr>Add nuget package</vt:lpstr>
      <vt:lpstr>Add DBCOntext</vt:lpstr>
      <vt:lpstr>dbcontext</vt:lpstr>
      <vt:lpstr>Add database</vt:lpstr>
      <vt:lpstr>Dbcontext options overloads</vt:lpstr>
      <vt:lpstr>UserInfoCOntext options</vt:lpstr>
      <vt:lpstr>dbcontextoptions</vt:lpstr>
      <vt:lpstr>Add nuget package</vt:lpstr>
      <vt:lpstr>Update database</vt:lpstr>
      <vt:lpstr>PGADMIN</vt:lpstr>
      <vt:lpstr>Add description</vt:lpstr>
      <vt:lpstr>Add migration</vt:lpstr>
      <vt:lpstr>Data seed - 1</vt:lpstr>
      <vt:lpstr>Data seed - 2</vt:lpstr>
      <vt:lpstr>ADD MIGRATION</vt:lpstr>
      <vt:lpstr>UpdateDatabase</vt:lpstr>
      <vt:lpstr>Storing sensitive data – DEVLOPMENT</vt:lpstr>
      <vt:lpstr>Storing sensitive data – production - 1</vt:lpstr>
      <vt:lpstr>Storing sensitive data – production - 2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ASPNETCORE6RESTAPI</dc:title>
  <dc:creator>Kandula, Sandeep</dc:creator>
  <cp:lastModifiedBy>Kandula, Sandeep</cp:lastModifiedBy>
  <cp:revision>358</cp:revision>
  <dcterms:created xsi:type="dcterms:W3CDTF">2022-02-17T10:11:43Z</dcterms:created>
  <dcterms:modified xsi:type="dcterms:W3CDTF">2022-03-16T18:54:50Z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